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bsolutely Sharp " panose="020B0604020202020204" charset="-128"/>
      <p:regular r:id="rId10"/>
    </p:embeddedFont>
    <p:embeddedFont>
      <p:font typeface="Muli" panose="020B0604020202020204" charset="0"/>
      <p:regular r:id="rId11"/>
    </p:embeddedFont>
    <p:embeddedFont>
      <p:font typeface="Muli Bold" panose="020B0604020202020204" charset="0"/>
      <p:regular r:id="rId12"/>
    </p:embeddedFont>
    <p:embeddedFont>
      <p:font typeface="Muli Semi-Bold" panose="020B0604020202020204" charset="0"/>
      <p:regular r:id="rId13"/>
    </p:embeddedFont>
    <p:embeddedFont>
      <p:font typeface="Muli Ultra-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803513" y="1028700"/>
            <a:ext cx="9235435" cy="8229600"/>
            <a:chOff x="0" y="0"/>
            <a:chExt cx="12313913" cy="10972800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8816962" cy="881696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EFF9FD"/>
              </a:solidFill>
            </p:spPr>
          </p:sp>
        </p:grpSp>
        <p:sp>
          <p:nvSpPr>
            <p:cNvPr id="5" name="Freeform 5"/>
            <p:cNvSpPr/>
            <p:nvPr/>
          </p:nvSpPr>
          <p:spPr>
            <a:xfrm>
              <a:off x="4270524" y="8181074"/>
              <a:ext cx="8043389" cy="2791726"/>
            </a:xfrm>
            <a:custGeom>
              <a:avLst/>
              <a:gdLst/>
              <a:ahLst/>
              <a:cxnLst/>
              <a:rect l="l" t="t" r="r" b="b"/>
              <a:pathLst>
                <a:path w="8043389" h="2791726">
                  <a:moveTo>
                    <a:pt x="0" y="0"/>
                  </a:moveTo>
                  <a:lnTo>
                    <a:pt x="8043389" y="0"/>
                  </a:lnTo>
                  <a:lnTo>
                    <a:pt x="8043389" y="2791726"/>
                  </a:lnTo>
                  <a:lnTo>
                    <a:pt x="0" y="27917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1000"/>
              </a:blip>
              <a:stretch>
                <a:fillRect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 flipH="1">
              <a:off x="892211" y="624687"/>
              <a:ext cx="9699122" cy="10024933"/>
            </a:xfrm>
            <a:custGeom>
              <a:avLst/>
              <a:gdLst/>
              <a:ahLst/>
              <a:cxnLst/>
              <a:rect l="l" t="t" r="r" b="b"/>
              <a:pathLst>
                <a:path w="9699122" h="10024933">
                  <a:moveTo>
                    <a:pt x="9699123" y="0"/>
                  </a:moveTo>
                  <a:lnTo>
                    <a:pt x="0" y="0"/>
                  </a:lnTo>
                  <a:lnTo>
                    <a:pt x="0" y="10024932"/>
                  </a:lnTo>
                  <a:lnTo>
                    <a:pt x="9699123" y="10024932"/>
                  </a:lnTo>
                  <a:lnTo>
                    <a:pt x="9699123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8136755"/>
            <a:ext cx="825500" cy="825500"/>
            <a:chOff x="0" y="0"/>
            <a:chExt cx="1100667" cy="1100667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1100667" cy="1100667"/>
              <a:chOff x="0" y="0"/>
              <a:chExt cx="660400" cy="6604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36825"/>
              </a:solidFill>
            </p:spPr>
          </p:sp>
        </p:grpSp>
        <p:grpSp>
          <p:nvGrpSpPr>
            <p:cNvPr id="10" name="Group 10"/>
            <p:cNvGrpSpPr/>
            <p:nvPr/>
          </p:nvGrpSpPr>
          <p:grpSpPr>
            <a:xfrm rot="-5400000">
              <a:off x="436385" y="452780"/>
              <a:ext cx="290178" cy="195107"/>
              <a:chOff x="0" y="0"/>
              <a:chExt cx="1930400" cy="129794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id="12" name="TextBox 12"/>
          <p:cNvSpPr txBox="1"/>
          <p:nvPr/>
        </p:nvSpPr>
        <p:spPr>
          <a:xfrm>
            <a:off x="2056450" y="7324258"/>
            <a:ext cx="5445125" cy="2383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0440" lvl="1" indent="-370220">
              <a:lnSpc>
                <a:spcPts val="4801"/>
              </a:lnSpc>
              <a:buFont typeface="Arial"/>
              <a:buChar char="•"/>
            </a:pPr>
            <a:r>
              <a:rPr lang="en-US" sz="3429">
                <a:solidFill>
                  <a:srgbClr val="0E2C4B"/>
                </a:solidFill>
                <a:latin typeface="Muli"/>
              </a:rPr>
              <a:t>Bishwambhar Dahal</a:t>
            </a:r>
          </a:p>
          <a:p>
            <a:pPr marL="740440" lvl="1" indent="-370220">
              <a:lnSpc>
                <a:spcPts val="4801"/>
              </a:lnSpc>
              <a:buFont typeface="Arial"/>
              <a:buChar char="•"/>
            </a:pPr>
            <a:r>
              <a:rPr lang="en-US" sz="3429">
                <a:solidFill>
                  <a:srgbClr val="0E2C4B"/>
                </a:solidFill>
                <a:latin typeface="Muli"/>
              </a:rPr>
              <a:t>Rajat Dulal</a:t>
            </a:r>
          </a:p>
          <a:p>
            <a:pPr marL="740440" lvl="1" indent="-370220">
              <a:lnSpc>
                <a:spcPts val="4801"/>
              </a:lnSpc>
              <a:buFont typeface="Arial"/>
              <a:buChar char="•"/>
            </a:pPr>
            <a:r>
              <a:rPr lang="en-US" sz="3429">
                <a:solidFill>
                  <a:srgbClr val="0E2C4B"/>
                </a:solidFill>
                <a:latin typeface="Muli"/>
              </a:rPr>
              <a:t>Sirjana Bhatta</a:t>
            </a:r>
          </a:p>
          <a:p>
            <a:pPr marL="740441" lvl="1" indent="-370220">
              <a:lnSpc>
                <a:spcPts val="4801"/>
              </a:lnSpc>
              <a:buFont typeface="Arial"/>
              <a:buChar char="•"/>
            </a:pPr>
            <a:r>
              <a:rPr lang="en-US" sz="3429">
                <a:solidFill>
                  <a:srgbClr val="0E2C4B"/>
                </a:solidFill>
                <a:latin typeface="Muli"/>
              </a:rPr>
              <a:t>Suramya Pokharel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28700" y="1028700"/>
            <a:ext cx="9695637" cy="4041324"/>
            <a:chOff x="0" y="0"/>
            <a:chExt cx="12927516" cy="5388433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314908"/>
              <a:ext cx="12927516" cy="4073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2000"/>
                </a:lnSpc>
              </a:pPr>
              <a:r>
                <a:rPr lang="en-US" sz="10000">
                  <a:solidFill>
                    <a:srgbClr val="0E2C4B"/>
                  </a:solidFill>
                  <a:latin typeface="Muli Ultra-Bold"/>
                </a:rPr>
                <a:t>Encryption of data </a:t>
              </a:r>
              <a:r>
                <a:rPr lang="en-US" sz="10000">
                  <a:solidFill>
                    <a:srgbClr val="F36825"/>
                  </a:solidFill>
                  <a:latin typeface="Muli Ultra-Bold"/>
                </a:rPr>
                <a:t>at Rest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0226516" cy="6885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735379" y="5554927"/>
            <a:ext cx="6087266" cy="1102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2"/>
              </a:lnSpc>
            </a:pPr>
            <a:r>
              <a:rPr lang="en-US" sz="5716">
                <a:solidFill>
                  <a:srgbClr val="0E2C4B"/>
                </a:solidFill>
                <a:latin typeface="Absolutely Sharp "/>
              </a:rPr>
              <a:t>Team: </a:t>
            </a:r>
            <a:r>
              <a:rPr lang="en-US" sz="5716">
                <a:solidFill>
                  <a:srgbClr val="F36825"/>
                </a:solidFill>
                <a:latin typeface="Absolutely Sharp "/>
              </a:rPr>
              <a:t>0.1134</a:t>
            </a:r>
            <a:r>
              <a:rPr lang="en-US" sz="5716">
                <a:solidFill>
                  <a:srgbClr val="0E2C4B"/>
                </a:solidFill>
                <a:latin typeface="Absolutely Sharp "/>
              </a:rPr>
              <a:t>-W0R1D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00016" y="4009461"/>
            <a:ext cx="5972970" cy="2877560"/>
            <a:chOff x="0" y="0"/>
            <a:chExt cx="4778020" cy="23018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78020" cy="2301877"/>
            </a:xfrm>
            <a:custGeom>
              <a:avLst/>
              <a:gdLst/>
              <a:ahLst/>
              <a:cxnLst/>
              <a:rect l="l" t="t" r="r" b="b"/>
              <a:pathLst>
                <a:path w="4778020" h="2301877">
                  <a:moveTo>
                    <a:pt x="4653560" y="2301877"/>
                  </a:moveTo>
                  <a:lnTo>
                    <a:pt x="124460" y="2301877"/>
                  </a:lnTo>
                  <a:cubicBezTo>
                    <a:pt x="55880" y="2301877"/>
                    <a:pt x="0" y="2245997"/>
                    <a:pt x="0" y="217741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53561" y="0"/>
                  </a:lnTo>
                  <a:cubicBezTo>
                    <a:pt x="4722140" y="0"/>
                    <a:pt x="4778020" y="55880"/>
                    <a:pt x="4778020" y="124460"/>
                  </a:cubicBezTo>
                  <a:lnTo>
                    <a:pt x="4778020" y="2177417"/>
                  </a:lnTo>
                  <a:cubicBezTo>
                    <a:pt x="4778020" y="2245997"/>
                    <a:pt x="4722140" y="2301877"/>
                    <a:pt x="4653561" y="230187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00016" y="7173166"/>
            <a:ext cx="5972525" cy="2877346"/>
            <a:chOff x="0" y="0"/>
            <a:chExt cx="4778020" cy="230187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778020" cy="2301877"/>
            </a:xfrm>
            <a:custGeom>
              <a:avLst/>
              <a:gdLst/>
              <a:ahLst/>
              <a:cxnLst/>
              <a:rect l="l" t="t" r="r" b="b"/>
              <a:pathLst>
                <a:path w="4778020" h="2301877">
                  <a:moveTo>
                    <a:pt x="4653560" y="2301877"/>
                  </a:moveTo>
                  <a:lnTo>
                    <a:pt x="124460" y="2301877"/>
                  </a:lnTo>
                  <a:cubicBezTo>
                    <a:pt x="55880" y="2301877"/>
                    <a:pt x="0" y="2245997"/>
                    <a:pt x="0" y="217741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53561" y="0"/>
                  </a:lnTo>
                  <a:cubicBezTo>
                    <a:pt x="4722140" y="0"/>
                    <a:pt x="4778020" y="55880"/>
                    <a:pt x="4778020" y="124460"/>
                  </a:cubicBezTo>
                  <a:lnTo>
                    <a:pt x="4778020" y="2177417"/>
                  </a:lnTo>
                  <a:cubicBezTo>
                    <a:pt x="4778020" y="2245997"/>
                    <a:pt x="4722140" y="2301877"/>
                    <a:pt x="4653561" y="230187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539686" y="4009461"/>
            <a:ext cx="5972525" cy="2877346"/>
            <a:chOff x="0" y="0"/>
            <a:chExt cx="4778020" cy="230187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778020" cy="2301877"/>
            </a:xfrm>
            <a:custGeom>
              <a:avLst/>
              <a:gdLst/>
              <a:ahLst/>
              <a:cxnLst/>
              <a:rect l="l" t="t" r="r" b="b"/>
              <a:pathLst>
                <a:path w="4778020" h="2301877">
                  <a:moveTo>
                    <a:pt x="4653560" y="2301877"/>
                  </a:moveTo>
                  <a:lnTo>
                    <a:pt x="124460" y="2301877"/>
                  </a:lnTo>
                  <a:cubicBezTo>
                    <a:pt x="55880" y="2301877"/>
                    <a:pt x="0" y="2245997"/>
                    <a:pt x="0" y="217741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53561" y="0"/>
                  </a:lnTo>
                  <a:cubicBezTo>
                    <a:pt x="4722140" y="0"/>
                    <a:pt x="4778020" y="55880"/>
                    <a:pt x="4778020" y="124460"/>
                  </a:cubicBezTo>
                  <a:lnTo>
                    <a:pt x="4778020" y="2177417"/>
                  </a:lnTo>
                  <a:cubicBezTo>
                    <a:pt x="4778020" y="2245997"/>
                    <a:pt x="4722140" y="2301877"/>
                    <a:pt x="4653561" y="230187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6539686" y="7173166"/>
            <a:ext cx="5972525" cy="2877346"/>
            <a:chOff x="0" y="0"/>
            <a:chExt cx="4778020" cy="230187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78020" cy="2301877"/>
            </a:xfrm>
            <a:custGeom>
              <a:avLst/>
              <a:gdLst/>
              <a:ahLst/>
              <a:cxnLst/>
              <a:rect l="l" t="t" r="r" b="b"/>
              <a:pathLst>
                <a:path w="4778020" h="2301877">
                  <a:moveTo>
                    <a:pt x="4653560" y="2301877"/>
                  </a:moveTo>
                  <a:lnTo>
                    <a:pt x="124460" y="2301877"/>
                  </a:lnTo>
                  <a:cubicBezTo>
                    <a:pt x="55880" y="2301877"/>
                    <a:pt x="0" y="2245997"/>
                    <a:pt x="0" y="217741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53561" y="0"/>
                  </a:lnTo>
                  <a:cubicBezTo>
                    <a:pt x="4722140" y="0"/>
                    <a:pt x="4778020" y="55880"/>
                    <a:pt x="4778020" y="124460"/>
                  </a:cubicBezTo>
                  <a:lnTo>
                    <a:pt x="4778020" y="2177417"/>
                  </a:lnTo>
                  <a:cubicBezTo>
                    <a:pt x="4778020" y="2245997"/>
                    <a:pt x="4722140" y="2301877"/>
                    <a:pt x="4653561" y="230187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2742981" y="5143500"/>
            <a:ext cx="5310487" cy="3370475"/>
            <a:chOff x="0" y="0"/>
            <a:chExt cx="4489343" cy="284930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489343" cy="2849309"/>
            </a:xfrm>
            <a:custGeom>
              <a:avLst/>
              <a:gdLst/>
              <a:ahLst/>
              <a:cxnLst/>
              <a:rect l="l" t="t" r="r" b="b"/>
              <a:pathLst>
                <a:path w="4489343" h="2849309">
                  <a:moveTo>
                    <a:pt x="4364883" y="2849309"/>
                  </a:moveTo>
                  <a:lnTo>
                    <a:pt x="124460" y="2849309"/>
                  </a:lnTo>
                  <a:cubicBezTo>
                    <a:pt x="55880" y="2849309"/>
                    <a:pt x="0" y="2793429"/>
                    <a:pt x="0" y="272484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364884" y="0"/>
                  </a:lnTo>
                  <a:cubicBezTo>
                    <a:pt x="4433463" y="0"/>
                    <a:pt x="4489343" y="55880"/>
                    <a:pt x="4489343" y="124460"/>
                  </a:cubicBezTo>
                  <a:lnTo>
                    <a:pt x="4489343" y="2724849"/>
                  </a:lnTo>
                  <a:cubicBezTo>
                    <a:pt x="4489343" y="2793429"/>
                    <a:pt x="4433463" y="2849309"/>
                    <a:pt x="4364884" y="284930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641390" y="4143176"/>
            <a:ext cx="5346928" cy="2743631"/>
            <a:chOff x="0" y="0"/>
            <a:chExt cx="7129238" cy="3658175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2064859" cy="774610"/>
              <a:chOff x="0" y="0"/>
              <a:chExt cx="1760412" cy="6604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760412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1760412" h="660400">
                    <a:moveTo>
                      <a:pt x="1635952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635952" y="0"/>
                    </a:lnTo>
                    <a:cubicBezTo>
                      <a:pt x="1704532" y="0"/>
                      <a:pt x="1760412" y="55880"/>
                      <a:pt x="1760412" y="124460"/>
                    </a:cubicBezTo>
                    <a:lnTo>
                      <a:pt x="1760412" y="535940"/>
                    </a:lnTo>
                    <a:cubicBezTo>
                      <a:pt x="1760412" y="604520"/>
                      <a:pt x="1704532" y="660400"/>
                      <a:pt x="1635952" y="660400"/>
                    </a:cubicBezTo>
                    <a:close/>
                  </a:path>
                </a:pathLst>
              </a:custGeom>
              <a:solidFill>
                <a:srgbClr val="EFF9FD"/>
              </a:solidFill>
            </p:spPr>
          </p:sp>
        </p:grpSp>
        <p:sp>
          <p:nvSpPr>
            <p:cNvPr id="15" name="TextBox 15"/>
            <p:cNvSpPr txBox="1"/>
            <p:nvPr/>
          </p:nvSpPr>
          <p:spPr>
            <a:xfrm>
              <a:off x="229159" y="116763"/>
              <a:ext cx="1606541" cy="4982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37"/>
                </a:lnSpc>
              </a:pPr>
              <a:r>
                <a:rPr lang="en-US" sz="2240">
                  <a:solidFill>
                    <a:srgbClr val="0E2C4B"/>
                  </a:solidFill>
                  <a:latin typeface="Muli Ultra-Bold"/>
                </a:rPr>
                <a:t>STEP 1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176704"/>
              <a:ext cx="7129238" cy="24814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64"/>
                </a:lnSpc>
              </a:pPr>
              <a:r>
                <a:rPr lang="en-US" sz="2688">
                  <a:solidFill>
                    <a:srgbClr val="0E2C4B"/>
                  </a:solidFill>
                  <a:latin typeface="Muli"/>
                </a:rPr>
                <a:t>Implement column-level encryption with AES for specific column containing credit card info.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770456" y="4138250"/>
            <a:ext cx="5972525" cy="2619769"/>
            <a:chOff x="0" y="0"/>
            <a:chExt cx="7963367" cy="3493025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2306450" cy="865240"/>
              <a:chOff x="0" y="0"/>
              <a:chExt cx="1760412" cy="6604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760412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1760412" h="660400">
                    <a:moveTo>
                      <a:pt x="1635952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635952" y="0"/>
                    </a:lnTo>
                    <a:cubicBezTo>
                      <a:pt x="1704532" y="0"/>
                      <a:pt x="1760412" y="55880"/>
                      <a:pt x="1760412" y="124460"/>
                    </a:cubicBezTo>
                    <a:lnTo>
                      <a:pt x="1760412" y="535940"/>
                    </a:lnTo>
                    <a:cubicBezTo>
                      <a:pt x="1760412" y="604520"/>
                      <a:pt x="1704532" y="660400"/>
                      <a:pt x="1635952" y="660400"/>
                    </a:cubicBezTo>
                    <a:close/>
                  </a:path>
                </a:pathLst>
              </a:custGeom>
              <a:solidFill>
                <a:srgbClr val="EFF9FD"/>
              </a:solidFill>
            </p:spPr>
          </p:sp>
        </p:grpSp>
        <p:sp>
          <p:nvSpPr>
            <p:cNvPr id="20" name="TextBox 20"/>
            <p:cNvSpPr txBox="1"/>
            <p:nvPr/>
          </p:nvSpPr>
          <p:spPr>
            <a:xfrm>
              <a:off x="255971" y="135997"/>
              <a:ext cx="1794508" cy="5456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4"/>
                </a:lnSpc>
              </a:pPr>
              <a:r>
                <a:rPr lang="en-US" sz="2502">
                  <a:solidFill>
                    <a:srgbClr val="0E2C4B"/>
                  </a:solidFill>
                  <a:latin typeface="Muli Ultra-Bold"/>
                </a:rPr>
                <a:t>STEP 2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2917457"/>
              <a:ext cx="7963367" cy="5755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79"/>
                </a:lnSpc>
              </a:pPr>
              <a:r>
                <a:rPr lang="en-US" sz="2628">
                  <a:solidFill>
                    <a:srgbClr val="0E2C4B"/>
                  </a:solidFill>
                  <a:latin typeface="Muli"/>
                </a:rPr>
                <a:t>.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310427"/>
              <a:ext cx="7963367" cy="13655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4"/>
                </a:lnSpc>
              </a:pPr>
              <a:r>
                <a:rPr lang="en-US" sz="3003">
                  <a:solidFill>
                    <a:srgbClr val="0E2C4B"/>
                  </a:solidFill>
                  <a:latin typeface="Muli"/>
                </a:rPr>
                <a:t>Use TDE to encrypt the entire database at rest.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78510" y="7392389"/>
            <a:ext cx="5165851" cy="2723320"/>
            <a:chOff x="0" y="0"/>
            <a:chExt cx="6887801" cy="3631093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1994931" cy="748377"/>
              <a:chOff x="0" y="0"/>
              <a:chExt cx="1760412" cy="6604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760412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1760412" h="660400">
                    <a:moveTo>
                      <a:pt x="1635952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635952" y="0"/>
                    </a:lnTo>
                    <a:cubicBezTo>
                      <a:pt x="1704532" y="0"/>
                      <a:pt x="1760412" y="55880"/>
                      <a:pt x="1760412" y="124460"/>
                    </a:cubicBezTo>
                    <a:lnTo>
                      <a:pt x="1760412" y="535940"/>
                    </a:lnTo>
                    <a:cubicBezTo>
                      <a:pt x="1760412" y="604520"/>
                      <a:pt x="1704532" y="660400"/>
                      <a:pt x="1635952" y="660400"/>
                    </a:cubicBezTo>
                    <a:close/>
                  </a:path>
                </a:pathLst>
              </a:custGeom>
              <a:solidFill>
                <a:srgbClr val="EFF9FD"/>
              </a:solidFill>
            </p:spPr>
          </p:sp>
        </p:grpSp>
        <p:sp>
          <p:nvSpPr>
            <p:cNvPr id="26" name="TextBox 26"/>
            <p:cNvSpPr txBox="1"/>
            <p:nvPr/>
          </p:nvSpPr>
          <p:spPr>
            <a:xfrm>
              <a:off x="221398" y="111196"/>
              <a:ext cx="1552134" cy="4783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30"/>
                </a:lnSpc>
              </a:pPr>
              <a:r>
                <a:rPr lang="en-US" sz="2164">
                  <a:solidFill>
                    <a:srgbClr val="0E2C4B"/>
                  </a:solidFill>
                  <a:latin typeface="Muli Ultra-Bold"/>
                </a:rPr>
                <a:t>STEP 3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3126831"/>
              <a:ext cx="6887801" cy="5042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82"/>
                </a:lnSpc>
              </a:pPr>
              <a:endParaRPr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1135242"/>
              <a:ext cx="6887801" cy="17891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36"/>
                </a:lnSpc>
              </a:pPr>
              <a:r>
                <a:rPr lang="en-US" sz="2597">
                  <a:solidFill>
                    <a:srgbClr val="0E2C4B"/>
                  </a:solidFill>
                  <a:latin typeface="Muli"/>
                </a:rPr>
                <a:t>Generate DEK  key for encryption of database at rest and TDE certificate to further encrypt DEK.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6770456" y="7392389"/>
            <a:ext cx="5513213" cy="2340812"/>
            <a:chOff x="0" y="0"/>
            <a:chExt cx="7350951" cy="3121083"/>
          </a:xfrm>
        </p:grpSpPr>
        <p:grpSp>
          <p:nvGrpSpPr>
            <p:cNvPr id="30" name="Group 30"/>
            <p:cNvGrpSpPr/>
            <p:nvPr/>
          </p:nvGrpSpPr>
          <p:grpSpPr>
            <a:xfrm>
              <a:off x="0" y="0"/>
              <a:ext cx="2129074" cy="798700"/>
              <a:chOff x="0" y="0"/>
              <a:chExt cx="1760412" cy="6604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1760412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1760412" h="660400">
                    <a:moveTo>
                      <a:pt x="1635952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635952" y="0"/>
                    </a:lnTo>
                    <a:cubicBezTo>
                      <a:pt x="1704532" y="0"/>
                      <a:pt x="1760412" y="55880"/>
                      <a:pt x="1760412" y="124460"/>
                    </a:cubicBezTo>
                    <a:lnTo>
                      <a:pt x="1760412" y="535940"/>
                    </a:lnTo>
                    <a:cubicBezTo>
                      <a:pt x="1760412" y="604520"/>
                      <a:pt x="1704532" y="660400"/>
                      <a:pt x="1635952" y="660400"/>
                    </a:cubicBezTo>
                    <a:close/>
                  </a:path>
                </a:pathLst>
              </a:custGeom>
              <a:solidFill>
                <a:srgbClr val="EFF9FD"/>
              </a:solidFill>
            </p:spPr>
          </p:sp>
        </p:grpSp>
        <p:sp>
          <p:nvSpPr>
            <p:cNvPr id="32" name="TextBox 32"/>
            <p:cNvSpPr txBox="1"/>
            <p:nvPr/>
          </p:nvSpPr>
          <p:spPr>
            <a:xfrm>
              <a:off x="250957" y="121875"/>
              <a:ext cx="1656503" cy="5073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34"/>
                </a:lnSpc>
              </a:pPr>
              <a:r>
                <a:rPr lang="en-US" sz="2310">
                  <a:solidFill>
                    <a:srgbClr val="0E2C4B"/>
                  </a:solidFill>
                  <a:latin typeface="Muli Ultra-Bold"/>
                </a:rPr>
                <a:t>STEP 4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1205255"/>
              <a:ext cx="7350951" cy="19158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81"/>
                </a:lnSpc>
              </a:pPr>
              <a:r>
                <a:rPr lang="en-US" sz="2772">
                  <a:solidFill>
                    <a:srgbClr val="0E2C4B"/>
                  </a:solidFill>
                  <a:latin typeface="Muli"/>
                </a:rPr>
                <a:t>Generate CEK for column based encryption of sensitive column and CMK to further encrypt CEK.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2742981" y="5188972"/>
            <a:ext cx="1922140" cy="721071"/>
            <a:chOff x="0" y="0"/>
            <a:chExt cx="1760412" cy="6604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760412" cy="660400"/>
            </a:xfrm>
            <a:custGeom>
              <a:avLst/>
              <a:gdLst/>
              <a:ahLst/>
              <a:cxnLst/>
              <a:rect l="l" t="t" r="r" b="b"/>
              <a:pathLst>
                <a:path w="1760412" h="660400">
                  <a:moveTo>
                    <a:pt x="1635952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635952" y="0"/>
                  </a:lnTo>
                  <a:cubicBezTo>
                    <a:pt x="1704532" y="0"/>
                    <a:pt x="1760412" y="55880"/>
                    <a:pt x="1760412" y="124460"/>
                  </a:cubicBezTo>
                  <a:lnTo>
                    <a:pt x="1760412" y="535940"/>
                  </a:lnTo>
                  <a:cubicBezTo>
                    <a:pt x="1760412" y="604520"/>
                    <a:pt x="1704532" y="660400"/>
                    <a:pt x="1635952" y="660400"/>
                  </a:cubicBezTo>
                  <a:close/>
                </a:path>
              </a:pathLst>
            </a:custGeom>
            <a:solidFill>
              <a:srgbClr val="EFF9FD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16846550" y="8847952"/>
            <a:ext cx="825500" cy="825500"/>
            <a:chOff x="0" y="0"/>
            <a:chExt cx="1100667" cy="1100667"/>
          </a:xfrm>
        </p:grpSpPr>
        <p:grpSp>
          <p:nvGrpSpPr>
            <p:cNvPr id="37" name="Group 37"/>
            <p:cNvGrpSpPr/>
            <p:nvPr/>
          </p:nvGrpSpPr>
          <p:grpSpPr>
            <a:xfrm>
              <a:off x="0" y="0"/>
              <a:ext cx="1100667" cy="1100667"/>
              <a:chOff x="0" y="0"/>
              <a:chExt cx="660400" cy="6604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36825"/>
              </a:solidFill>
            </p:spPr>
          </p:sp>
        </p:grpSp>
        <p:grpSp>
          <p:nvGrpSpPr>
            <p:cNvPr id="39" name="Group 39"/>
            <p:cNvGrpSpPr/>
            <p:nvPr/>
          </p:nvGrpSpPr>
          <p:grpSpPr>
            <a:xfrm rot="-5400000">
              <a:off x="436385" y="452780"/>
              <a:ext cx="290178" cy="195107"/>
              <a:chOff x="0" y="0"/>
              <a:chExt cx="1930400" cy="129794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id="41" name="TextBox 41"/>
          <p:cNvSpPr txBox="1"/>
          <p:nvPr/>
        </p:nvSpPr>
        <p:spPr>
          <a:xfrm>
            <a:off x="1028700" y="1028700"/>
            <a:ext cx="11483511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Approach of </a:t>
            </a:r>
            <a:r>
              <a:rPr lang="en-US" sz="7000">
                <a:solidFill>
                  <a:srgbClr val="F36825"/>
                </a:solidFill>
                <a:latin typeface="Muli Ultra-Bold"/>
              </a:rPr>
              <a:t>Encryption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2974239" y="5289826"/>
            <a:ext cx="1459624" cy="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00"/>
              </a:lnSpc>
            </a:pPr>
            <a:r>
              <a:rPr lang="en-US" sz="2714">
                <a:solidFill>
                  <a:srgbClr val="0E2C4B"/>
                </a:solidFill>
                <a:latin typeface="Muli Ultra-Bold"/>
              </a:rPr>
              <a:t>STEP 5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2974239" y="6379530"/>
            <a:ext cx="4855760" cy="1690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46"/>
              </a:lnSpc>
            </a:pPr>
            <a:r>
              <a:rPr lang="en-US" sz="3247">
                <a:solidFill>
                  <a:srgbClr val="0E2C4B"/>
                </a:solidFill>
                <a:latin typeface="Muli"/>
              </a:rPr>
              <a:t>Store all the certificates and Keys in Azure Key Vault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379723"/>
            <a:ext cx="5033385" cy="5360369"/>
            <a:chOff x="0" y="0"/>
            <a:chExt cx="4026708" cy="42882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26708" cy="4288295"/>
            </a:xfrm>
            <a:custGeom>
              <a:avLst/>
              <a:gdLst/>
              <a:ahLst/>
              <a:cxnLst/>
              <a:rect l="l" t="t" r="r" b="b"/>
              <a:pathLst>
                <a:path w="4026708" h="4288295">
                  <a:moveTo>
                    <a:pt x="3902248" y="4288295"/>
                  </a:moveTo>
                  <a:lnTo>
                    <a:pt x="124460" y="4288295"/>
                  </a:lnTo>
                  <a:cubicBezTo>
                    <a:pt x="55880" y="4288295"/>
                    <a:pt x="0" y="4232415"/>
                    <a:pt x="0" y="416383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02248" y="0"/>
                  </a:lnTo>
                  <a:cubicBezTo>
                    <a:pt x="3970828" y="0"/>
                    <a:pt x="4026708" y="55880"/>
                    <a:pt x="4026708" y="124460"/>
                  </a:cubicBezTo>
                  <a:lnTo>
                    <a:pt x="4026708" y="4163835"/>
                  </a:lnTo>
                  <a:cubicBezTo>
                    <a:pt x="4026708" y="4232415"/>
                    <a:pt x="3970828" y="4288295"/>
                    <a:pt x="3902248" y="42882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6627308" y="4379723"/>
            <a:ext cx="5033385" cy="5360369"/>
            <a:chOff x="0" y="0"/>
            <a:chExt cx="4026708" cy="42882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026708" cy="4288295"/>
            </a:xfrm>
            <a:custGeom>
              <a:avLst/>
              <a:gdLst/>
              <a:ahLst/>
              <a:cxnLst/>
              <a:rect l="l" t="t" r="r" b="b"/>
              <a:pathLst>
                <a:path w="4026708" h="4288295">
                  <a:moveTo>
                    <a:pt x="3902248" y="4288295"/>
                  </a:moveTo>
                  <a:lnTo>
                    <a:pt x="124460" y="4288295"/>
                  </a:lnTo>
                  <a:cubicBezTo>
                    <a:pt x="55880" y="4288295"/>
                    <a:pt x="0" y="4232415"/>
                    <a:pt x="0" y="416383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02248" y="0"/>
                  </a:lnTo>
                  <a:cubicBezTo>
                    <a:pt x="3970828" y="0"/>
                    <a:pt x="4026708" y="55880"/>
                    <a:pt x="4026708" y="124460"/>
                  </a:cubicBezTo>
                  <a:lnTo>
                    <a:pt x="4026708" y="4163835"/>
                  </a:lnTo>
                  <a:cubicBezTo>
                    <a:pt x="4026708" y="4232415"/>
                    <a:pt x="3970828" y="4288295"/>
                    <a:pt x="3902248" y="42882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2225915" y="4379723"/>
            <a:ext cx="5033385" cy="5360369"/>
            <a:chOff x="0" y="0"/>
            <a:chExt cx="4026708" cy="428829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026708" cy="4288295"/>
            </a:xfrm>
            <a:custGeom>
              <a:avLst/>
              <a:gdLst/>
              <a:ahLst/>
              <a:cxnLst/>
              <a:rect l="l" t="t" r="r" b="b"/>
              <a:pathLst>
                <a:path w="4026708" h="4288295">
                  <a:moveTo>
                    <a:pt x="3902248" y="4288295"/>
                  </a:moveTo>
                  <a:lnTo>
                    <a:pt x="124460" y="4288295"/>
                  </a:lnTo>
                  <a:cubicBezTo>
                    <a:pt x="55880" y="4288295"/>
                    <a:pt x="0" y="4232415"/>
                    <a:pt x="0" y="416383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02248" y="0"/>
                  </a:lnTo>
                  <a:cubicBezTo>
                    <a:pt x="3970828" y="0"/>
                    <a:pt x="4026708" y="55880"/>
                    <a:pt x="4026708" y="124460"/>
                  </a:cubicBezTo>
                  <a:lnTo>
                    <a:pt x="4026708" y="4163835"/>
                  </a:lnTo>
                  <a:cubicBezTo>
                    <a:pt x="4026708" y="4232415"/>
                    <a:pt x="3970828" y="4288295"/>
                    <a:pt x="3902248" y="42882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1565901" y="2627521"/>
            <a:ext cx="3622321" cy="1481859"/>
          </a:xfrm>
          <a:custGeom>
            <a:avLst/>
            <a:gdLst/>
            <a:ahLst/>
            <a:cxnLst/>
            <a:rect l="l" t="t" r="r" b="b"/>
            <a:pathLst>
              <a:path w="3622321" h="1481859">
                <a:moveTo>
                  <a:pt x="0" y="0"/>
                </a:moveTo>
                <a:lnTo>
                  <a:pt x="3622321" y="0"/>
                </a:lnTo>
                <a:lnTo>
                  <a:pt x="3622321" y="1481859"/>
                </a:lnTo>
                <a:lnTo>
                  <a:pt x="0" y="1481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627308" y="2133384"/>
            <a:ext cx="4820552" cy="2655927"/>
          </a:xfrm>
          <a:custGeom>
            <a:avLst/>
            <a:gdLst/>
            <a:ahLst/>
            <a:cxnLst/>
            <a:rect l="l" t="t" r="r" b="b"/>
            <a:pathLst>
              <a:path w="4820552" h="2655927">
                <a:moveTo>
                  <a:pt x="0" y="0"/>
                </a:moveTo>
                <a:lnTo>
                  <a:pt x="4820551" y="0"/>
                </a:lnTo>
                <a:lnTo>
                  <a:pt x="4820551" y="2655927"/>
                </a:lnTo>
                <a:lnTo>
                  <a:pt x="0" y="26559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2900813" y="1557338"/>
            <a:ext cx="3637068" cy="2978292"/>
          </a:xfrm>
          <a:custGeom>
            <a:avLst/>
            <a:gdLst/>
            <a:ahLst/>
            <a:cxnLst/>
            <a:rect l="l" t="t" r="r" b="b"/>
            <a:pathLst>
              <a:path w="3637068" h="2978292">
                <a:moveTo>
                  <a:pt x="0" y="0"/>
                </a:moveTo>
                <a:lnTo>
                  <a:pt x="3637068" y="0"/>
                </a:lnTo>
                <a:lnTo>
                  <a:pt x="3637068" y="2978292"/>
                </a:lnTo>
                <a:lnTo>
                  <a:pt x="0" y="29782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059" b="-11059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28700" y="1028700"/>
            <a:ext cx="12084767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What are </a:t>
            </a:r>
            <a:r>
              <a:rPr lang="en-US" sz="7000">
                <a:solidFill>
                  <a:srgbClr val="F36825"/>
                </a:solidFill>
                <a:latin typeface="Muli Ultra-Bold"/>
              </a:rPr>
              <a:t>They</a:t>
            </a:r>
            <a:r>
              <a:rPr lang="en-US" sz="7000">
                <a:solidFill>
                  <a:srgbClr val="0E2C4B"/>
                </a:solidFill>
                <a:latin typeface="Muli Ultra-Bold"/>
              </a:rPr>
              <a:t>?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28700" y="4789311"/>
            <a:ext cx="4674683" cy="5398531"/>
            <a:chOff x="0" y="0"/>
            <a:chExt cx="6232910" cy="719804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57150"/>
              <a:ext cx="6232910" cy="533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39"/>
                </a:lnSpc>
              </a:pPr>
              <a:r>
                <a:rPr lang="en-US" sz="2385">
                  <a:solidFill>
                    <a:srgbClr val="0E2C4B"/>
                  </a:solidFill>
                  <a:latin typeface="Muli Ultra-Bold"/>
                </a:rPr>
                <a:t>AES ALGORITHM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010663"/>
              <a:ext cx="6232910" cy="61873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5060" lvl="1" indent="-257530">
                <a:lnSpc>
                  <a:spcPts val="3339"/>
                </a:lnSpc>
                <a:buFont typeface="Arial"/>
                <a:buChar char="•"/>
              </a:pPr>
              <a:r>
                <a:rPr lang="en-US" sz="2385">
                  <a:solidFill>
                    <a:srgbClr val="0E2C4B"/>
                  </a:solidFill>
                  <a:latin typeface="Muli"/>
                </a:rPr>
                <a:t>Advanced Encryption Standard.</a:t>
              </a:r>
            </a:p>
            <a:p>
              <a:pPr marL="515060" lvl="1" indent="-257530">
                <a:lnSpc>
                  <a:spcPts val="3339"/>
                </a:lnSpc>
                <a:buFont typeface="Arial"/>
                <a:buChar char="•"/>
              </a:pPr>
              <a:r>
                <a:rPr lang="en-US" sz="2385">
                  <a:solidFill>
                    <a:srgbClr val="0E2C4B"/>
                  </a:solidFill>
                  <a:latin typeface="Muli"/>
                </a:rPr>
                <a:t>A symmetric encryption algorithm with 256-Bit Key.</a:t>
              </a:r>
            </a:p>
            <a:p>
              <a:pPr marL="515060" lvl="1" indent="-257530">
                <a:lnSpc>
                  <a:spcPts val="3339"/>
                </a:lnSpc>
                <a:buFont typeface="Arial"/>
                <a:buChar char="•"/>
              </a:pPr>
              <a:r>
                <a:rPr lang="en-US" sz="2385">
                  <a:solidFill>
                    <a:srgbClr val="0E2C4B"/>
                  </a:solidFill>
                  <a:latin typeface="Muli"/>
                </a:rPr>
                <a:t>Multiple Encryption Rounds for Enhanced Security.</a:t>
              </a:r>
            </a:p>
            <a:p>
              <a:pPr marL="515060" lvl="1" indent="-257530">
                <a:lnSpc>
                  <a:spcPts val="3339"/>
                </a:lnSpc>
                <a:buFont typeface="Arial"/>
                <a:buChar char="•"/>
              </a:pPr>
              <a:r>
                <a:rPr lang="en-US" sz="2385">
                  <a:solidFill>
                    <a:srgbClr val="0E2C4B"/>
                  </a:solidFill>
                  <a:latin typeface="Muli"/>
                </a:rPr>
                <a:t>For 256-Bit Key, 14 rounds needed.</a:t>
              </a:r>
            </a:p>
            <a:p>
              <a:pPr>
                <a:lnSpc>
                  <a:spcPts val="3339"/>
                </a:lnSpc>
              </a:pPr>
              <a:endParaRPr lang="en-US" sz="2385">
                <a:solidFill>
                  <a:srgbClr val="0E2C4B"/>
                </a:solidFill>
                <a:latin typeface="Muli"/>
              </a:endParaRPr>
            </a:p>
            <a:p>
              <a:pPr>
                <a:lnSpc>
                  <a:spcPts val="3339"/>
                </a:lnSpc>
              </a:pPr>
              <a:endParaRPr lang="en-US" sz="2385">
                <a:solidFill>
                  <a:srgbClr val="0E2C4B"/>
                </a:solidFill>
                <a:latin typeface="Muli"/>
              </a:endParaRPr>
            </a:p>
            <a:p>
              <a:pPr>
                <a:lnSpc>
                  <a:spcPts val="3339"/>
                </a:lnSpc>
              </a:pPr>
              <a:endParaRPr lang="en-US" sz="2385">
                <a:solidFill>
                  <a:srgbClr val="0E2C4B"/>
                </a:solidFill>
                <a:latin typeface="Muli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627308" y="4650994"/>
            <a:ext cx="5033385" cy="4828207"/>
            <a:chOff x="0" y="0"/>
            <a:chExt cx="6711180" cy="6437609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47625"/>
              <a:ext cx="6711180" cy="11599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96"/>
                </a:lnSpc>
              </a:pPr>
              <a:r>
                <a:rPr lang="en-US" sz="2568">
                  <a:solidFill>
                    <a:srgbClr val="0E2C4B"/>
                  </a:solidFill>
                  <a:latin typeface="Muli Ultra-Bold"/>
                </a:rPr>
                <a:t>TRANSPARENT DATA ENCRYPTION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701777"/>
              <a:ext cx="6711180" cy="47358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54582" lvl="1" indent="-277291">
                <a:lnSpc>
                  <a:spcPts val="3596"/>
                </a:lnSpc>
                <a:buFont typeface="Arial"/>
                <a:buChar char="•"/>
              </a:pPr>
              <a:r>
                <a:rPr lang="en-US" sz="2568">
                  <a:solidFill>
                    <a:srgbClr val="0E2C4B"/>
                  </a:solidFill>
                  <a:latin typeface="Muli"/>
                </a:rPr>
                <a:t>Data Encryption at Rest for Enhanced Security</a:t>
              </a:r>
            </a:p>
            <a:p>
              <a:pPr marL="554582" lvl="1" indent="-277291">
                <a:lnSpc>
                  <a:spcPts val="3596"/>
                </a:lnSpc>
                <a:buFont typeface="Arial"/>
                <a:buChar char="•"/>
              </a:pPr>
              <a:r>
                <a:rPr lang="en-US" sz="2568">
                  <a:solidFill>
                    <a:srgbClr val="0E2C4B"/>
                  </a:solidFill>
                  <a:latin typeface="Muli"/>
                </a:rPr>
                <a:t>Holistic Encryption Approach with Minimal Performance Impact.</a:t>
              </a:r>
            </a:p>
            <a:p>
              <a:pPr marL="554582" lvl="1" indent="-277291">
                <a:lnSpc>
                  <a:spcPts val="3596"/>
                </a:lnSpc>
                <a:buFont typeface="Arial"/>
                <a:buChar char="•"/>
              </a:pPr>
              <a:r>
                <a:rPr lang="en-US" sz="2568">
                  <a:solidFill>
                    <a:srgbClr val="0E2C4B"/>
                  </a:solidFill>
                  <a:latin typeface="Muli"/>
                </a:rPr>
                <a:t>Seamless Integration for Comprehensive Database Protection.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66330" y="4650994"/>
            <a:ext cx="4706034" cy="4936229"/>
            <a:chOff x="0" y="0"/>
            <a:chExt cx="6274712" cy="6581639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38100"/>
              <a:ext cx="6274712" cy="5174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2"/>
                </a:lnSpc>
              </a:pPr>
              <a:r>
                <a:rPr lang="en-US" sz="2401">
                  <a:solidFill>
                    <a:srgbClr val="0E2C4B"/>
                  </a:solidFill>
                  <a:latin typeface="Muli Ultra-Bold"/>
                </a:rPr>
                <a:t>AZURE KEY VAULT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036874"/>
              <a:ext cx="6274712" cy="5544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515" lvl="1" indent="-259257">
                <a:lnSpc>
                  <a:spcPts val="3362"/>
                </a:lnSpc>
                <a:buFont typeface="Arial"/>
                <a:buChar char="•"/>
              </a:pPr>
              <a:r>
                <a:rPr lang="en-US" sz="2401">
                  <a:solidFill>
                    <a:srgbClr val="0E2C4B"/>
                  </a:solidFill>
                  <a:latin typeface="Muli"/>
                </a:rPr>
                <a:t>Cloud service provided by Microsoft Azure </a:t>
              </a:r>
            </a:p>
            <a:p>
              <a:pPr marL="518515" lvl="1" indent="-259257">
                <a:lnSpc>
                  <a:spcPts val="3362"/>
                </a:lnSpc>
                <a:buFont typeface="Arial"/>
                <a:buChar char="•"/>
              </a:pPr>
              <a:r>
                <a:rPr lang="en-US" sz="2401">
                  <a:solidFill>
                    <a:srgbClr val="0E2C4B"/>
                  </a:solidFill>
                  <a:latin typeface="Muli"/>
                </a:rPr>
                <a:t>Securely stores and manages sensitive information such as secrets, encryption keys, and certificates</a:t>
              </a:r>
            </a:p>
            <a:p>
              <a:pPr marL="518515" lvl="1" indent="-259257">
                <a:lnSpc>
                  <a:spcPts val="3362"/>
                </a:lnSpc>
                <a:buFont typeface="Arial"/>
                <a:buChar char="•"/>
              </a:pPr>
              <a:r>
                <a:rPr lang="en-US" sz="2401">
                  <a:solidFill>
                    <a:srgbClr val="0E2C4B"/>
                  </a:solidFill>
                  <a:latin typeface="Muli"/>
                </a:rPr>
                <a:t>Different packages available according to user’s requirements</a:t>
              </a:r>
            </a:p>
            <a:p>
              <a:pPr>
                <a:lnSpc>
                  <a:spcPts val="3362"/>
                </a:lnSpc>
              </a:pPr>
              <a:endParaRPr lang="en-US" sz="2401">
                <a:solidFill>
                  <a:srgbClr val="0E2C4B"/>
                </a:solidFill>
                <a:latin typeface="Mul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9575" y="236488"/>
            <a:ext cx="8674628" cy="9814023"/>
            <a:chOff x="0" y="0"/>
            <a:chExt cx="6939702" cy="78512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939703" cy="7851218"/>
            </a:xfrm>
            <a:custGeom>
              <a:avLst/>
              <a:gdLst/>
              <a:ahLst/>
              <a:cxnLst/>
              <a:rect l="l" t="t" r="r" b="b"/>
              <a:pathLst>
                <a:path w="6939703" h="7851218">
                  <a:moveTo>
                    <a:pt x="6815242" y="7851218"/>
                  </a:moveTo>
                  <a:lnTo>
                    <a:pt x="124460" y="7851218"/>
                  </a:lnTo>
                  <a:cubicBezTo>
                    <a:pt x="55880" y="7851218"/>
                    <a:pt x="0" y="7795338"/>
                    <a:pt x="0" y="77267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815242" y="0"/>
                  </a:lnTo>
                  <a:cubicBezTo>
                    <a:pt x="6883822" y="0"/>
                    <a:pt x="6939703" y="55880"/>
                    <a:pt x="6939703" y="124460"/>
                  </a:cubicBezTo>
                  <a:lnTo>
                    <a:pt x="6939703" y="7726759"/>
                  </a:lnTo>
                  <a:cubicBezTo>
                    <a:pt x="6939703" y="7795338"/>
                    <a:pt x="6883822" y="7851218"/>
                    <a:pt x="6815242" y="785121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13797" y="236488"/>
            <a:ext cx="8674628" cy="9814023"/>
            <a:chOff x="0" y="0"/>
            <a:chExt cx="6939702" cy="78512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939703" cy="7851218"/>
            </a:xfrm>
            <a:custGeom>
              <a:avLst/>
              <a:gdLst/>
              <a:ahLst/>
              <a:cxnLst/>
              <a:rect l="l" t="t" r="r" b="b"/>
              <a:pathLst>
                <a:path w="6939703" h="7851218">
                  <a:moveTo>
                    <a:pt x="6815242" y="7851218"/>
                  </a:moveTo>
                  <a:lnTo>
                    <a:pt x="124460" y="7851218"/>
                  </a:lnTo>
                  <a:cubicBezTo>
                    <a:pt x="55880" y="7851218"/>
                    <a:pt x="0" y="7795338"/>
                    <a:pt x="0" y="77267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815242" y="0"/>
                  </a:lnTo>
                  <a:cubicBezTo>
                    <a:pt x="6883822" y="0"/>
                    <a:pt x="6939703" y="55880"/>
                    <a:pt x="6939703" y="124460"/>
                  </a:cubicBezTo>
                  <a:lnTo>
                    <a:pt x="6939703" y="7726759"/>
                  </a:lnTo>
                  <a:cubicBezTo>
                    <a:pt x="6939703" y="7795338"/>
                    <a:pt x="6883822" y="7851218"/>
                    <a:pt x="6815242" y="785121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313797" y="513202"/>
          <a:ext cx="8674628" cy="8745098"/>
        </p:xfrm>
        <a:graphic>
          <a:graphicData uri="http://schemas.openxmlformats.org/drawingml/2006/table">
            <a:tbl>
              <a:tblPr/>
              <a:tblGrid>
                <a:gridCol w="10770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402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73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25101">
                <a:tc>
                  <a:txBody>
                    <a:bodyPr/>
                    <a:lstStyle/>
                    <a:p>
                      <a:pPr algn="l">
                        <a:lnSpc>
                          <a:spcPts val="6000"/>
                        </a:lnSpc>
                        <a:defRPr/>
                      </a:pPr>
                      <a:endParaRPr lang="en-US" sz="1100" dirty="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6000"/>
                        </a:lnSpc>
                        <a:defRPr/>
                      </a:pPr>
                      <a:r>
                        <a:rPr lang="en-US" sz="5000" dirty="0">
                          <a:solidFill>
                            <a:srgbClr val="0E2C4B"/>
                          </a:solidFill>
                          <a:latin typeface="Muli Bold"/>
                        </a:rPr>
                        <a:t>WHY </a:t>
                      </a:r>
                      <a:r>
                        <a:rPr lang="en-US" sz="5000" dirty="0">
                          <a:solidFill>
                            <a:srgbClr val="F36825"/>
                          </a:solidFill>
                          <a:latin typeface="Muli Bold"/>
                        </a:rPr>
                        <a:t>AES-256</a:t>
                      </a:r>
                      <a:r>
                        <a:rPr lang="en-US" sz="5000" dirty="0">
                          <a:solidFill>
                            <a:srgbClr val="000000"/>
                          </a:solidFill>
                          <a:latin typeface="Muli Bold"/>
                        </a:rPr>
                        <a:t>?</a:t>
                      </a:r>
                      <a:endParaRPr lang="en-US" sz="1100" dirty="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600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9997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04515" lvl="1" indent="-302257" algn="l">
                        <a:lnSpc>
                          <a:spcPts val="391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799">
                          <a:solidFill>
                            <a:srgbClr val="0E2C4B"/>
                          </a:solidFill>
                          <a:latin typeface="Muli"/>
                        </a:rPr>
                        <a:t>Higher level of security assurance.</a:t>
                      </a:r>
                      <a:endParaRPr lang="en-US" sz="1100"/>
                    </a:p>
                    <a:p>
                      <a:pPr marL="604515" lvl="1" indent="-302257">
                        <a:lnSpc>
                          <a:spcPts val="3919"/>
                        </a:lnSpc>
                        <a:buFont typeface="Arial"/>
                        <a:buChar char="•"/>
                      </a:pPr>
                      <a:r>
                        <a:rPr lang="en-US" sz="2799">
                          <a:solidFill>
                            <a:srgbClr val="0E2C4B"/>
                          </a:solidFill>
                          <a:latin typeface="Muli"/>
                        </a:rPr>
                        <a:t>High capability of modern day hardware to handle bits without significant performance costs.</a:t>
                      </a:r>
                    </a:p>
                    <a:p>
                      <a:pPr marL="604515" lvl="1" indent="-302257">
                        <a:lnSpc>
                          <a:spcPts val="3919"/>
                        </a:lnSpc>
                        <a:buFont typeface="Arial"/>
                        <a:buChar char="•"/>
                      </a:pPr>
                      <a:r>
                        <a:rPr lang="en-US" sz="2799">
                          <a:solidFill>
                            <a:srgbClr val="0E2C4B"/>
                          </a:solidFill>
                          <a:latin typeface="Muli"/>
                        </a:rPr>
                        <a:t>Importance of data being encryted.</a:t>
                      </a:r>
                    </a:p>
                    <a:p>
                      <a:pPr marL="604515" lvl="1" indent="-302257">
                        <a:lnSpc>
                          <a:spcPts val="3919"/>
                        </a:lnSpc>
                        <a:buFont typeface="Arial"/>
                        <a:buChar char="•"/>
                      </a:pPr>
                      <a:r>
                        <a:rPr lang="en-US" sz="2799">
                          <a:solidFill>
                            <a:srgbClr val="0E2C4B"/>
                          </a:solidFill>
                          <a:latin typeface="Muli"/>
                        </a:rPr>
                        <a:t>Other algorithms susceptible to brute force attacks.</a:t>
                      </a:r>
                    </a:p>
                    <a:p>
                      <a:pPr marL="604515" lvl="1" indent="-302257">
                        <a:lnSpc>
                          <a:spcPts val="3919"/>
                        </a:lnSpc>
                        <a:buFont typeface="Arial"/>
                        <a:buChar char="•"/>
                      </a:pPr>
                      <a:r>
                        <a:rPr lang="en-US" sz="2799">
                          <a:solidFill>
                            <a:srgbClr val="0E2C4B"/>
                          </a:solidFill>
                          <a:latin typeface="Muli"/>
                        </a:rPr>
                        <a:t>Futureproof, easy to implement and highly scalable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 dirty="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4671961"/>
              </p:ext>
            </p:extLst>
          </p:nvPr>
        </p:nvGraphicFramePr>
        <p:xfrm>
          <a:off x="9299575" y="513202"/>
          <a:ext cx="8674628" cy="9198042"/>
        </p:xfrm>
        <a:graphic>
          <a:graphicData uri="http://schemas.openxmlformats.org/drawingml/2006/table">
            <a:tbl>
              <a:tblPr/>
              <a:tblGrid>
                <a:gridCol w="10770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402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73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57655">
                <a:tc>
                  <a:txBody>
                    <a:bodyPr/>
                    <a:lstStyle/>
                    <a:p>
                      <a:pPr algn="l">
                        <a:lnSpc>
                          <a:spcPts val="600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6000"/>
                        </a:lnSpc>
                        <a:defRPr/>
                      </a:pPr>
                      <a:r>
                        <a:rPr lang="en-US" sz="5000" dirty="0">
                          <a:solidFill>
                            <a:srgbClr val="0E2C4B"/>
                          </a:solidFill>
                          <a:latin typeface="Muli Bold"/>
                        </a:rPr>
                        <a:t>Why </a:t>
                      </a:r>
                      <a:r>
                        <a:rPr lang="en-US" sz="5000" dirty="0">
                          <a:solidFill>
                            <a:srgbClr val="F36825"/>
                          </a:solidFill>
                          <a:latin typeface="Muli Bold"/>
                        </a:rPr>
                        <a:t>TDE</a:t>
                      </a:r>
                      <a:r>
                        <a:rPr lang="en-US" sz="5000" dirty="0">
                          <a:solidFill>
                            <a:srgbClr val="000000"/>
                          </a:solidFill>
                          <a:latin typeface="Muli Bold"/>
                        </a:rPr>
                        <a:t>?</a:t>
                      </a:r>
                      <a:endParaRPr lang="en-US" sz="1100" dirty="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600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0387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582925" lvl="1" indent="-291463" algn="l">
                        <a:lnSpc>
                          <a:spcPts val="377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699">
                          <a:solidFill>
                            <a:srgbClr val="0E2C4B"/>
                          </a:solidFill>
                          <a:latin typeface="Muli"/>
                        </a:rPr>
                        <a:t>Fulfilment of primary objective of encrypting data at rest.</a:t>
                      </a:r>
                      <a:endParaRPr lang="en-US" sz="1100"/>
                    </a:p>
                    <a:p>
                      <a:pPr marL="582925" lvl="1" indent="-291463">
                        <a:lnSpc>
                          <a:spcPts val="3779"/>
                        </a:lnSpc>
                        <a:buFont typeface="Arial"/>
                        <a:buChar char="•"/>
                      </a:pPr>
                      <a:r>
                        <a:rPr lang="en-US" sz="2699">
                          <a:solidFill>
                            <a:srgbClr val="0E2C4B"/>
                          </a:solidFill>
                          <a:latin typeface="Muli"/>
                        </a:rPr>
                        <a:t>Column level encryption already done so no need for Always Encrypted to be implemented</a:t>
                      </a:r>
                    </a:p>
                    <a:p>
                      <a:pPr marL="582925" lvl="1" indent="-291463">
                        <a:lnSpc>
                          <a:spcPts val="3779"/>
                        </a:lnSpc>
                        <a:buFont typeface="Arial"/>
                        <a:buChar char="•"/>
                      </a:pPr>
                      <a:r>
                        <a:rPr lang="en-US" sz="2699">
                          <a:solidFill>
                            <a:srgbClr val="0E2C4B"/>
                          </a:solidFill>
                          <a:latin typeface="Muli"/>
                        </a:rPr>
                        <a:t>Simpler, Scalable and Better Performance</a:t>
                      </a:r>
                    </a:p>
                    <a:p>
                      <a:pPr marL="582925" lvl="1" indent="-291463">
                        <a:lnSpc>
                          <a:spcPts val="3779"/>
                        </a:lnSpc>
                        <a:buFont typeface="Arial"/>
                        <a:buChar char="•"/>
                      </a:pPr>
                      <a:r>
                        <a:rPr lang="en-US" sz="2699">
                          <a:solidFill>
                            <a:srgbClr val="0E2C4B"/>
                          </a:solidFill>
                          <a:latin typeface="Muli"/>
                        </a:rPr>
                        <a:t>Provides transparency, much required in this particular case.</a:t>
                      </a:r>
                    </a:p>
                    <a:p>
                      <a:pPr marL="582925" lvl="1" indent="-291463">
                        <a:lnSpc>
                          <a:spcPts val="3779"/>
                        </a:lnSpc>
                        <a:buFont typeface="Arial"/>
                        <a:buChar char="•"/>
                      </a:pPr>
                      <a:r>
                        <a:rPr lang="en-US" sz="2699">
                          <a:solidFill>
                            <a:srgbClr val="0E2C4B"/>
                          </a:solidFill>
                          <a:latin typeface="Muli"/>
                        </a:rPr>
                        <a:t>Data already encrypted at transit hence ruling out other alternatives.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 dirty="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2F3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8919" y="236488"/>
            <a:ext cx="5436128" cy="9814023"/>
            <a:chOff x="0" y="0"/>
            <a:chExt cx="4762500" cy="85979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62500" cy="8597900"/>
            </a:xfrm>
            <a:custGeom>
              <a:avLst/>
              <a:gdLst/>
              <a:ahLst/>
              <a:cxnLst/>
              <a:rect l="l" t="t" r="r" b="b"/>
              <a:pathLst>
                <a:path w="4762500" h="8597900">
                  <a:moveTo>
                    <a:pt x="4762500" y="254000"/>
                  </a:moveTo>
                  <a:lnTo>
                    <a:pt x="4762500" y="8343900"/>
                  </a:lnTo>
                  <a:cubicBezTo>
                    <a:pt x="4762500" y="8484235"/>
                    <a:pt x="4648835" y="8597900"/>
                    <a:pt x="4508500" y="8597900"/>
                  </a:cubicBezTo>
                  <a:lnTo>
                    <a:pt x="254000" y="8597900"/>
                  </a:lnTo>
                  <a:cubicBezTo>
                    <a:pt x="113665" y="8597900"/>
                    <a:pt x="0" y="8484235"/>
                    <a:pt x="0" y="8343900"/>
                  </a:cubicBezTo>
                  <a:lnTo>
                    <a:pt x="0" y="254000"/>
                  </a:lnTo>
                  <a:cubicBezTo>
                    <a:pt x="0" y="113665"/>
                    <a:pt x="113665" y="0"/>
                    <a:pt x="254000" y="0"/>
                  </a:cubicBezTo>
                  <a:lnTo>
                    <a:pt x="4508500" y="0"/>
                  </a:lnTo>
                  <a:cubicBezTo>
                    <a:pt x="4648835" y="0"/>
                    <a:pt x="4762500" y="113665"/>
                    <a:pt x="4762500" y="254000"/>
                  </a:cubicBezTo>
                  <a:close/>
                </a:path>
              </a:pathLst>
            </a:custGeom>
            <a:blipFill>
              <a:blip r:embed="rId2"/>
              <a:stretch>
                <a:fillRect l="-10177" r="-10177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flipH="1">
            <a:off x="6461347" y="8584208"/>
            <a:ext cx="3651821" cy="1267486"/>
          </a:xfrm>
          <a:custGeom>
            <a:avLst/>
            <a:gdLst/>
            <a:ahLst/>
            <a:cxnLst/>
            <a:rect l="l" t="t" r="r" b="b"/>
            <a:pathLst>
              <a:path w="3651821" h="1267486">
                <a:moveTo>
                  <a:pt x="3651822" y="0"/>
                </a:moveTo>
                <a:lnTo>
                  <a:pt x="0" y="0"/>
                </a:lnTo>
                <a:lnTo>
                  <a:pt x="0" y="1267487"/>
                </a:lnTo>
                <a:lnTo>
                  <a:pt x="3651822" y="1267487"/>
                </a:lnTo>
                <a:lnTo>
                  <a:pt x="3651822" y="0"/>
                </a:lnTo>
                <a:close/>
              </a:path>
            </a:pathLst>
          </a:custGeom>
          <a:blipFill>
            <a:blip r:embed="rId3">
              <a:alphaModFix amt="51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022921" y="4297876"/>
            <a:ext cx="3328945" cy="3328945"/>
          </a:xfrm>
          <a:custGeom>
            <a:avLst/>
            <a:gdLst/>
            <a:ahLst/>
            <a:cxnLst/>
            <a:rect l="l" t="t" r="r" b="b"/>
            <a:pathLst>
              <a:path w="3328945" h="3328945">
                <a:moveTo>
                  <a:pt x="0" y="0"/>
                </a:moveTo>
                <a:lnTo>
                  <a:pt x="3328945" y="0"/>
                </a:lnTo>
                <a:lnTo>
                  <a:pt x="3328945" y="3328945"/>
                </a:lnTo>
                <a:lnTo>
                  <a:pt x="0" y="33289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077188" y="1028700"/>
            <a:ext cx="1018211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Why </a:t>
            </a:r>
            <a:r>
              <a:rPr lang="en-US" sz="7000">
                <a:solidFill>
                  <a:srgbClr val="F36825"/>
                </a:solidFill>
                <a:latin typeface="Muli Ultra-Bold"/>
              </a:rPr>
              <a:t>Azure</a:t>
            </a:r>
            <a:r>
              <a:rPr lang="en-US" sz="7000">
                <a:solidFill>
                  <a:srgbClr val="0E2C4B"/>
                </a:solidFill>
                <a:latin typeface="Muli Ultra-Bold"/>
              </a:rPr>
              <a:t> </a:t>
            </a:r>
            <a:r>
              <a:rPr lang="en-US" sz="7000">
                <a:solidFill>
                  <a:srgbClr val="F36825"/>
                </a:solidFill>
                <a:latin typeface="Muli Ultra-Bold"/>
              </a:rPr>
              <a:t>Key Vault?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689740" y="4240726"/>
            <a:ext cx="7810456" cy="4432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1170" lvl="1" indent="-390585">
              <a:lnSpc>
                <a:spcPts val="5065"/>
              </a:lnSpc>
              <a:buFont typeface="Arial"/>
              <a:buChar char="•"/>
            </a:pPr>
            <a:r>
              <a:rPr lang="en-US" sz="3618">
                <a:solidFill>
                  <a:srgbClr val="0E2C4B"/>
                </a:solidFill>
                <a:latin typeface="Muli Semi-Bold"/>
              </a:rPr>
              <a:t>Centralized Key Management</a:t>
            </a:r>
          </a:p>
          <a:p>
            <a:pPr marL="781170" lvl="1" indent="-390585">
              <a:lnSpc>
                <a:spcPts val="5065"/>
              </a:lnSpc>
              <a:buFont typeface="Arial"/>
              <a:buChar char="•"/>
            </a:pPr>
            <a:r>
              <a:rPr lang="en-US" sz="3618">
                <a:solidFill>
                  <a:srgbClr val="0E2C4B"/>
                </a:solidFill>
                <a:latin typeface="Muli Semi-Bold"/>
              </a:rPr>
              <a:t>High Security</a:t>
            </a:r>
          </a:p>
          <a:p>
            <a:pPr marL="781170" lvl="1" indent="-390585">
              <a:lnSpc>
                <a:spcPts val="5065"/>
              </a:lnSpc>
              <a:buFont typeface="Arial"/>
              <a:buChar char="•"/>
            </a:pPr>
            <a:r>
              <a:rPr lang="en-US" sz="3618">
                <a:solidFill>
                  <a:srgbClr val="0E2C4B"/>
                </a:solidFill>
                <a:latin typeface="Muli Semi-Bold"/>
              </a:rPr>
              <a:t>Scalability and Availability</a:t>
            </a:r>
          </a:p>
          <a:p>
            <a:pPr marL="781170" lvl="1" indent="-390585">
              <a:lnSpc>
                <a:spcPts val="5065"/>
              </a:lnSpc>
              <a:buFont typeface="Arial"/>
              <a:buChar char="•"/>
            </a:pPr>
            <a:r>
              <a:rPr lang="en-US" sz="3618">
                <a:solidFill>
                  <a:srgbClr val="0E2C4B"/>
                </a:solidFill>
                <a:latin typeface="Muli Semi-Bold"/>
              </a:rPr>
              <a:t>Cost-Effective</a:t>
            </a:r>
          </a:p>
          <a:p>
            <a:pPr marL="781170" lvl="1" indent="-390585">
              <a:lnSpc>
                <a:spcPts val="5065"/>
              </a:lnSpc>
              <a:buFont typeface="Arial"/>
              <a:buChar char="•"/>
            </a:pPr>
            <a:r>
              <a:rPr lang="en-US" sz="3618">
                <a:solidFill>
                  <a:srgbClr val="0E2C4B"/>
                </a:solidFill>
                <a:latin typeface="Muli Semi-Bold"/>
              </a:rPr>
              <a:t>Developer Friendly</a:t>
            </a:r>
          </a:p>
          <a:p>
            <a:pPr>
              <a:lnSpc>
                <a:spcPts val="5065"/>
              </a:lnSpc>
            </a:pPr>
            <a:endParaRPr lang="en-US" sz="3618">
              <a:solidFill>
                <a:srgbClr val="0E2C4B"/>
              </a:solidFill>
              <a:latin typeface="Muli Semi-Bold"/>
            </a:endParaRPr>
          </a:p>
          <a:p>
            <a:pPr>
              <a:lnSpc>
                <a:spcPts val="5065"/>
              </a:lnSpc>
            </a:pPr>
            <a:endParaRPr lang="en-US" sz="3618">
              <a:solidFill>
                <a:srgbClr val="0E2C4B"/>
              </a:solidFill>
              <a:latin typeface="Muli Semi-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379723"/>
            <a:ext cx="5162826" cy="5425604"/>
            <a:chOff x="0" y="0"/>
            <a:chExt cx="4026708" cy="423166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26708" cy="4231660"/>
            </a:xfrm>
            <a:custGeom>
              <a:avLst/>
              <a:gdLst/>
              <a:ahLst/>
              <a:cxnLst/>
              <a:rect l="l" t="t" r="r" b="b"/>
              <a:pathLst>
                <a:path w="4026708" h="4231660">
                  <a:moveTo>
                    <a:pt x="3902248" y="4231660"/>
                  </a:moveTo>
                  <a:lnTo>
                    <a:pt x="124460" y="4231660"/>
                  </a:lnTo>
                  <a:cubicBezTo>
                    <a:pt x="55880" y="4231660"/>
                    <a:pt x="0" y="4175780"/>
                    <a:pt x="0" y="410720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02248" y="0"/>
                  </a:lnTo>
                  <a:cubicBezTo>
                    <a:pt x="3970828" y="0"/>
                    <a:pt x="4026708" y="55880"/>
                    <a:pt x="4026708" y="124460"/>
                  </a:cubicBezTo>
                  <a:lnTo>
                    <a:pt x="4026708" y="4107200"/>
                  </a:lnTo>
                  <a:cubicBezTo>
                    <a:pt x="4026708" y="4175780"/>
                    <a:pt x="3970828" y="4231660"/>
                    <a:pt x="3902248" y="42316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" name="Freeform 4"/>
          <p:cNvSpPr/>
          <p:nvPr/>
        </p:nvSpPr>
        <p:spPr>
          <a:xfrm flipH="1">
            <a:off x="1028700" y="4333667"/>
            <a:ext cx="1292168" cy="448490"/>
          </a:xfrm>
          <a:custGeom>
            <a:avLst/>
            <a:gdLst/>
            <a:ahLst/>
            <a:cxnLst/>
            <a:rect l="l" t="t" r="r" b="b"/>
            <a:pathLst>
              <a:path w="1292168" h="448490">
                <a:moveTo>
                  <a:pt x="1292168" y="0"/>
                </a:moveTo>
                <a:lnTo>
                  <a:pt x="0" y="0"/>
                </a:lnTo>
                <a:lnTo>
                  <a:pt x="0" y="448489"/>
                </a:lnTo>
                <a:lnTo>
                  <a:pt x="1292168" y="448489"/>
                </a:lnTo>
                <a:lnTo>
                  <a:pt x="1292168" y="0"/>
                </a:lnTo>
                <a:close/>
              </a:path>
            </a:pathLst>
          </a:custGeom>
          <a:blipFill>
            <a:blip r:embed="rId2">
              <a:alphaModFix amt="51000"/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6616394" y="4379723"/>
            <a:ext cx="5256523" cy="5425604"/>
            <a:chOff x="0" y="0"/>
            <a:chExt cx="4205219" cy="434048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05219" cy="4340484"/>
            </a:xfrm>
            <a:custGeom>
              <a:avLst/>
              <a:gdLst/>
              <a:ahLst/>
              <a:cxnLst/>
              <a:rect l="l" t="t" r="r" b="b"/>
              <a:pathLst>
                <a:path w="4205219" h="4340484">
                  <a:moveTo>
                    <a:pt x="4080759" y="4340484"/>
                  </a:moveTo>
                  <a:lnTo>
                    <a:pt x="124460" y="4340484"/>
                  </a:lnTo>
                  <a:cubicBezTo>
                    <a:pt x="55880" y="4340484"/>
                    <a:pt x="0" y="4284604"/>
                    <a:pt x="0" y="421602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80759" y="0"/>
                  </a:lnTo>
                  <a:cubicBezTo>
                    <a:pt x="4149339" y="0"/>
                    <a:pt x="4205219" y="55880"/>
                    <a:pt x="4205219" y="124460"/>
                  </a:cubicBezTo>
                  <a:lnTo>
                    <a:pt x="4205219" y="4216024"/>
                  </a:lnTo>
                  <a:cubicBezTo>
                    <a:pt x="4205219" y="4284604"/>
                    <a:pt x="4149339" y="4340484"/>
                    <a:pt x="4080759" y="4340484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2425368" y="4447096"/>
            <a:ext cx="5033385" cy="5425604"/>
            <a:chOff x="0" y="0"/>
            <a:chExt cx="4026708" cy="434048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026708" cy="4340484"/>
            </a:xfrm>
            <a:custGeom>
              <a:avLst/>
              <a:gdLst/>
              <a:ahLst/>
              <a:cxnLst/>
              <a:rect l="l" t="t" r="r" b="b"/>
              <a:pathLst>
                <a:path w="4026708" h="4340484">
                  <a:moveTo>
                    <a:pt x="3902248" y="4340484"/>
                  </a:moveTo>
                  <a:lnTo>
                    <a:pt x="124460" y="4340484"/>
                  </a:lnTo>
                  <a:cubicBezTo>
                    <a:pt x="55880" y="4340484"/>
                    <a:pt x="0" y="4284604"/>
                    <a:pt x="0" y="421602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02248" y="0"/>
                  </a:lnTo>
                  <a:cubicBezTo>
                    <a:pt x="3970828" y="0"/>
                    <a:pt x="4026708" y="55880"/>
                    <a:pt x="4026708" y="124460"/>
                  </a:cubicBezTo>
                  <a:lnTo>
                    <a:pt x="4026708" y="4216024"/>
                  </a:lnTo>
                  <a:cubicBezTo>
                    <a:pt x="4026708" y="4284604"/>
                    <a:pt x="3970828" y="4340484"/>
                    <a:pt x="3902248" y="4340484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6735865" y="3024850"/>
            <a:ext cx="1917567" cy="1686171"/>
            <a:chOff x="0" y="0"/>
            <a:chExt cx="2556756" cy="2248228"/>
          </a:xfrm>
        </p:grpSpPr>
        <p:sp>
          <p:nvSpPr>
            <p:cNvPr id="10" name="Freeform 10"/>
            <p:cNvSpPr/>
            <p:nvPr/>
          </p:nvSpPr>
          <p:spPr>
            <a:xfrm flipH="1">
              <a:off x="0" y="1650242"/>
              <a:ext cx="1722890" cy="597986"/>
            </a:xfrm>
            <a:custGeom>
              <a:avLst/>
              <a:gdLst/>
              <a:ahLst/>
              <a:cxnLst/>
              <a:rect l="l" t="t" r="r" b="b"/>
              <a:pathLst>
                <a:path w="1722890" h="597986">
                  <a:moveTo>
                    <a:pt x="1722890" y="0"/>
                  </a:moveTo>
                  <a:lnTo>
                    <a:pt x="0" y="0"/>
                  </a:lnTo>
                  <a:lnTo>
                    <a:pt x="0" y="597986"/>
                  </a:lnTo>
                  <a:lnTo>
                    <a:pt x="1722890" y="597986"/>
                  </a:lnTo>
                  <a:lnTo>
                    <a:pt x="1722890" y="0"/>
                  </a:lnTo>
                  <a:close/>
                </a:path>
              </a:pathLst>
            </a:custGeom>
            <a:blipFill>
              <a:blip r:embed="rId2">
                <a:alphaModFix amt="51000"/>
              </a:blip>
              <a:stretch>
                <a:fillRect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444035" y="0"/>
              <a:ext cx="2112722" cy="2120664"/>
            </a:xfrm>
            <a:custGeom>
              <a:avLst/>
              <a:gdLst/>
              <a:ahLst/>
              <a:cxnLst/>
              <a:rect l="l" t="t" r="r" b="b"/>
              <a:pathLst>
                <a:path w="2112722" h="2120664">
                  <a:moveTo>
                    <a:pt x="0" y="0"/>
                  </a:moveTo>
                  <a:lnTo>
                    <a:pt x="2112721" y="0"/>
                  </a:lnTo>
                  <a:lnTo>
                    <a:pt x="2112721" y="2120664"/>
                  </a:lnTo>
                  <a:lnTo>
                    <a:pt x="0" y="21206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12673018" y="3350275"/>
            <a:ext cx="1941529" cy="1431882"/>
            <a:chOff x="0" y="0"/>
            <a:chExt cx="2588706" cy="1909176"/>
          </a:xfrm>
        </p:grpSpPr>
        <p:sp>
          <p:nvSpPr>
            <p:cNvPr id="13" name="Freeform 13"/>
            <p:cNvSpPr/>
            <p:nvPr/>
          </p:nvSpPr>
          <p:spPr>
            <a:xfrm flipH="1">
              <a:off x="0" y="1311189"/>
              <a:ext cx="1722890" cy="597986"/>
            </a:xfrm>
            <a:custGeom>
              <a:avLst/>
              <a:gdLst/>
              <a:ahLst/>
              <a:cxnLst/>
              <a:rect l="l" t="t" r="r" b="b"/>
              <a:pathLst>
                <a:path w="1722890" h="597986">
                  <a:moveTo>
                    <a:pt x="1722890" y="0"/>
                  </a:moveTo>
                  <a:lnTo>
                    <a:pt x="0" y="0"/>
                  </a:lnTo>
                  <a:lnTo>
                    <a:pt x="0" y="597987"/>
                  </a:lnTo>
                  <a:lnTo>
                    <a:pt x="1722890" y="597987"/>
                  </a:lnTo>
                  <a:lnTo>
                    <a:pt x="1722890" y="0"/>
                  </a:lnTo>
                  <a:close/>
                </a:path>
              </a:pathLst>
            </a:custGeom>
            <a:blipFill>
              <a:blip r:embed="rId2">
                <a:alphaModFix amt="51000"/>
              </a:blip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380984" y="0"/>
              <a:ext cx="2207722" cy="1781612"/>
            </a:xfrm>
            <a:custGeom>
              <a:avLst/>
              <a:gdLst/>
              <a:ahLst/>
              <a:cxnLst/>
              <a:rect l="l" t="t" r="r" b="b"/>
              <a:pathLst>
                <a:path w="2207722" h="1781612">
                  <a:moveTo>
                    <a:pt x="0" y="0"/>
                  </a:moveTo>
                  <a:lnTo>
                    <a:pt x="2207722" y="0"/>
                  </a:lnTo>
                  <a:lnTo>
                    <a:pt x="2207722" y="1781612"/>
                  </a:lnTo>
                  <a:lnTo>
                    <a:pt x="0" y="17816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15" name="Freeform 15"/>
          <p:cNvSpPr/>
          <p:nvPr/>
        </p:nvSpPr>
        <p:spPr>
          <a:xfrm>
            <a:off x="1302980" y="3347149"/>
            <a:ext cx="1657202" cy="1435008"/>
          </a:xfrm>
          <a:custGeom>
            <a:avLst/>
            <a:gdLst/>
            <a:ahLst/>
            <a:cxnLst/>
            <a:rect l="l" t="t" r="r" b="b"/>
            <a:pathLst>
              <a:path w="1657202" h="1435008">
                <a:moveTo>
                  <a:pt x="0" y="0"/>
                </a:moveTo>
                <a:lnTo>
                  <a:pt x="1657203" y="0"/>
                </a:lnTo>
                <a:lnTo>
                  <a:pt x="1657203" y="1435007"/>
                </a:lnTo>
                <a:lnTo>
                  <a:pt x="0" y="14350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028700" y="1028700"/>
            <a:ext cx="14802783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On  Large  Scale </a:t>
            </a:r>
            <a:r>
              <a:rPr lang="en-US" sz="7000">
                <a:solidFill>
                  <a:srgbClr val="F36825"/>
                </a:solidFill>
                <a:latin typeface="Muli Ultra-Bold"/>
              </a:rPr>
              <a:t>Implementation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28700" y="4936036"/>
            <a:ext cx="5036633" cy="4447724"/>
            <a:chOff x="0" y="0"/>
            <a:chExt cx="6715510" cy="5930298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47625"/>
              <a:ext cx="6715510" cy="560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98"/>
                </a:lnSpc>
              </a:pPr>
              <a:r>
                <a:rPr lang="en-US" sz="2570">
                  <a:solidFill>
                    <a:srgbClr val="0E2C4B"/>
                  </a:solidFill>
                  <a:latin typeface="Muli Ultra-Bold"/>
                </a:rPr>
                <a:t>COST CONSIDERATIONS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1102866"/>
              <a:ext cx="6715510" cy="48274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54940" lvl="1" indent="-277470">
                <a:lnSpc>
                  <a:spcPts val="3598"/>
                </a:lnSpc>
                <a:buFont typeface="Arial"/>
                <a:buChar char="•"/>
              </a:pPr>
              <a:r>
                <a:rPr lang="en-US" sz="2570">
                  <a:solidFill>
                    <a:srgbClr val="0E2C4B"/>
                  </a:solidFill>
                  <a:latin typeface="Muli"/>
                </a:rPr>
                <a:t>TDE available with MS SQL server and its purchase.</a:t>
              </a:r>
            </a:p>
            <a:p>
              <a:pPr marL="554940" lvl="1" indent="-277470">
                <a:lnSpc>
                  <a:spcPts val="3598"/>
                </a:lnSpc>
                <a:buFont typeface="Arial"/>
                <a:buChar char="•"/>
              </a:pPr>
              <a:r>
                <a:rPr lang="en-US" sz="2570">
                  <a:solidFill>
                    <a:srgbClr val="0E2C4B"/>
                  </a:solidFill>
                  <a:latin typeface="Muli"/>
                </a:rPr>
                <a:t>The risk of credit card fraud makes AES-256 overhead cost worth it .</a:t>
              </a:r>
            </a:p>
            <a:p>
              <a:pPr marL="554940" lvl="1" indent="-277470">
                <a:lnSpc>
                  <a:spcPts val="3598"/>
                </a:lnSpc>
                <a:buFont typeface="Arial"/>
                <a:buChar char="•"/>
              </a:pPr>
              <a:r>
                <a:rPr lang="en-US" sz="2570">
                  <a:solidFill>
                    <a:srgbClr val="0E2C4B"/>
                  </a:solidFill>
                  <a:latin typeface="Muli"/>
                </a:rPr>
                <a:t>Azure Key Vault packages available according to requirement.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539668" y="4936036"/>
            <a:ext cx="5036633" cy="4447724"/>
            <a:chOff x="0" y="0"/>
            <a:chExt cx="6715510" cy="5930298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47625"/>
              <a:ext cx="6715510" cy="560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98"/>
                </a:lnSpc>
              </a:pPr>
              <a:r>
                <a:rPr lang="en-US" sz="2570">
                  <a:solidFill>
                    <a:srgbClr val="0E2C4B"/>
                  </a:solidFill>
                  <a:latin typeface="Muli Ultra-Bold"/>
                </a:rPr>
                <a:t>PLATFORM INDEPENDENCY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102866"/>
              <a:ext cx="6715510" cy="48274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54940" lvl="1" indent="-277470">
                <a:lnSpc>
                  <a:spcPts val="3598"/>
                </a:lnSpc>
                <a:buFont typeface="Arial"/>
                <a:buChar char="•"/>
              </a:pPr>
              <a:r>
                <a:rPr lang="en-US" sz="2570">
                  <a:solidFill>
                    <a:srgbClr val="0E2C4B"/>
                  </a:solidFill>
                  <a:latin typeface="Muli"/>
                </a:rPr>
                <a:t>TDE only dependent on MS SQL Server.</a:t>
              </a:r>
            </a:p>
            <a:p>
              <a:pPr marL="554940" lvl="1" indent="-277470">
                <a:lnSpc>
                  <a:spcPts val="3598"/>
                </a:lnSpc>
                <a:buFont typeface="Arial"/>
                <a:buChar char="•"/>
              </a:pPr>
              <a:r>
                <a:rPr lang="en-US" sz="2570">
                  <a:solidFill>
                    <a:srgbClr val="0E2C4B"/>
                  </a:solidFill>
                  <a:latin typeface="Muli"/>
                </a:rPr>
                <a:t>AES is widely adopted and can be implemented in various platforms.</a:t>
              </a:r>
            </a:p>
            <a:p>
              <a:pPr marL="554940" lvl="1" indent="-277470">
                <a:lnSpc>
                  <a:spcPts val="3598"/>
                </a:lnSpc>
                <a:buFont typeface="Arial"/>
                <a:buChar char="•"/>
              </a:pPr>
              <a:r>
                <a:rPr lang="en-US" sz="2570">
                  <a:solidFill>
                    <a:srgbClr val="0E2C4B"/>
                  </a:solidFill>
                  <a:latin typeface="Muli"/>
                </a:rPr>
                <a:t>Azure Key Vault is a cloud service and is inherently platform-independent.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735865" y="4711021"/>
            <a:ext cx="5036633" cy="4897753"/>
            <a:chOff x="0" y="0"/>
            <a:chExt cx="6715510" cy="6530338"/>
          </a:xfrm>
        </p:grpSpPr>
        <p:sp>
          <p:nvSpPr>
            <p:cNvPr id="24" name="TextBox 24"/>
            <p:cNvSpPr txBox="1"/>
            <p:nvPr/>
          </p:nvSpPr>
          <p:spPr>
            <a:xfrm>
              <a:off x="0" y="-47625"/>
              <a:ext cx="6715510" cy="1160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98"/>
                </a:lnSpc>
              </a:pPr>
              <a:r>
                <a:rPr lang="en-US" sz="2570">
                  <a:solidFill>
                    <a:srgbClr val="0E2C4B"/>
                  </a:solidFill>
                  <a:latin typeface="Muli Ultra-Bold"/>
                </a:rPr>
                <a:t>HIGH AVAILABILITY &amp; DISASTER RECOVERY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1702906"/>
              <a:ext cx="6715510" cy="48274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54940" lvl="1" indent="-277470">
                <a:lnSpc>
                  <a:spcPts val="3598"/>
                </a:lnSpc>
                <a:buFont typeface="Arial"/>
                <a:buChar char="•"/>
              </a:pPr>
              <a:r>
                <a:rPr lang="en-US" sz="2570">
                  <a:solidFill>
                    <a:srgbClr val="0E2C4B"/>
                  </a:solidFill>
                  <a:latin typeface="Muli"/>
                </a:rPr>
                <a:t>TDE supports availability and backups required.</a:t>
              </a:r>
            </a:p>
            <a:p>
              <a:pPr marL="554940" lvl="1" indent="-277470">
                <a:lnSpc>
                  <a:spcPts val="3598"/>
                </a:lnSpc>
                <a:buFont typeface="Arial"/>
                <a:buChar char="•"/>
              </a:pPr>
              <a:r>
                <a:rPr lang="en-US" sz="2570">
                  <a:solidFill>
                    <a:srgbClr val="0E2C4B"/>
                  </a:solidFill>
                  <a:latin typeface="Muli"/>
                </a:rPr>
                <a:t>Column based AES supports recovery when keys are kept secure.</a:t>
              </a:r>
            </a:p>
            <a:p>
              <a:pPr marL="554940" lvl="1" indent="-277470">
                <a:lnSpc>
                  <a:spcPts val="3598"/>
                </a:lnSpc>
                <a:buFont typeface="Arial"/>
                <a:buChar char="•"/>
              </a:pPr>
              <a:r>
                <a:rPr lang="en-US" sz="2570">
                  <a:solidFill>
                    <a:srgbClr val="0E2C4B"/>
                  </a:solidFill>
                  <a:latin typeface="Muli"/>
                </a:rPr>
                <a:t>Azure Key Vault is inherently designed for high availability and disaster recovery.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62123" y="1820079"/>
            <a:ext cx="9731476" cy="7896560"/>
            <a:chOff x="0" y="0"/>
            <a:chExt cx="12975301" cy="10528746"/>
          </a:xfrm>
        </p:grpSpPr>
        <p:sp>
          <p:nvSpPr>
            <p:cNvPr id="3" name="Freeform 3"/>
            <p:cNvSpPr/>
            <p:nvPr/>
          </p:nvSpPr>
          <p:spPr>
            <a:xfrm>
              <a:off x="4931912" y="7737020"/>
              <a:ext cx="8043389" cy="2791726"/>
            </a:xfrm>
            <a:custGeom>
              <a:avLst/>
              <a:gdLst/>
              <a:ahLst/>
              <a:cxnLst/>
              <a:rect l="l" t="t" r="r" b="b"/>
              <a:pathLst>
                <a:path w="8043389" h="2791726">
                  <a:moveTo>
                    <a:pt x="0" y="0"/>
                  </a:moveTo>
                  <a:lnTo>
                    <a:pt x="8043389" y="0"/>
                  </a:lnTo>
                  <a:lnTo>
                    <a:pt x="8043389" y="2791726"/>
                  </a:lnTo>
                  <a:lnTo>
                    <a:pt x="0" y="27917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1000"/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flipH="1">
              <a:off x="0" y="8511403"/>
              <a:ext cx="4931912" cy="1711784"/>
            </a:xfrm>
            <a:custGeom>
              <a:avLst/>
              <a:gdLst/>
              <a:ahLst/>
              <a:cxnLst/>
              <a:rect l="l" t="t" r="r" b="b"/>
              <a:pathLst>
                <a:path w="4931912" h="1711784">
                  <a:moveTo>
                    <a:pt x="4931912" y="0"/>
                  </a:moveTo>
                  <a:lnTo>
                    <a:pt x="0" y="0"/>
                  </a:lnTo>
                  <a:lnTo>
                    <a:pt x="0" y="1711785"/>
                  </a:lnTo>
                  <a:lnTo>
                    <a:pt x="4931912" y="1711785"/>
                  </a:lnTo>
                  <a:lnTo>
                    <a:pt x="4931912" y="0"/>
                  </a:lnTo>
                  <a:close/>
                </a:path>
              </a:pathLst>
            </a:custGeom>
            <a:blipFill>
              <a:blip r:embed="rId2">
                <a:alphaModFix amt="26000"/>
              </a:blip>
              <a:stretch>
                <a:fillRect/>
              </a:stretch>
            </a:blipFill>
          </p:spPr>
        </p:sp>
        <p:grpSp>
          <p:nvGrpSpPr>
            <p:cNvPr id="5" name="Group 5"/>
            <p:cNvGrpSpPr/>
            <p:nvPr/>
          </p:nvGrpSpPr>
          <p:grpSpPr>
            <a:xfrm>
              <a:off x="1236415" y="0"/>
              <a:ext cx="8816962" cy="8816962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EFF9FD"/>
              </a:solidFill>
            </p:spPr>
          </p:sp>
        </p:grpSp>
      </p:grpSp>
      <p:grpSp>
        <p:nvGrpSpPr>
          <p:cNvPr id="7" name="Group 7"/>
          <p:cNvGrpSpPr/>
          <p:nvPr/>
        </p:nvGrpSpPr>
        <p:grpSpPr>
          <a:xfrm>
            <a:off x="4513493" y="5521977"/>
            <a:ext cx="1919568" cy="1919568"/>
            <a:chOff x="0" y="0"/>
            <a:chExt cx="2559424" cy="255942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2559424" cy="2559424"/>
              <a:chOff x="0" y="0"/>
              <a:chExt cx="660400" cy="6604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66040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660400">
                    <a:moveTo>
                      <a:pt x="535940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35940" y="0"/>
                    </a:lnTo>
                    <a:cubicBezTo>
                      <a:pt x="604520" y="0"/>
                      <a:pt x="660400" y="55880"/>
                      <a:pt x="660400" y="124460"/>
                    </a:cubicBezTo>
                    <a:lnTo>
                      <a:pt x="660400" y="535940"/>
                    </a:lnTo>
                    <a:cubicBezTo>
                      <a:pt x="660400" y="604520"/>
                      <a:pt x="604520" y="660400"/>
                      <a:pt x="535940" y="660400"/>
                    </a:cubicBezTo>
                    <a:close/>
                  </a:path>
                </a:pathLst>
              </a:custGeom>
              <a:solidFill>
                <a:srgbClr val="F36825"/>
              </a:solidFill>
            </p:spPr>
          </p:sp>
        </p:grpSp>
        <p:grpSp>
          <p:nvGrpSpPr>
            <p:cNvPr id="10" name="Group 10"/>
            <p:cNvGrpSpPr/>
            <p:nvPr/>
          </p:nvGrpSpPr>
          <p:grpSpPr>
            <a:xfrm rot="-5400000">
              <a:off x="1014744" y="1052867"/>
              <a:ext cx="674763" cy="453689"/>
              <a:chOff x="0" y="0"/>
              <a:chExt cx="1930400" cy="129794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id="12" name="Freeform 12"/>
          <p:cNvSpPr/>
          <p:nvPr/>
        </p:nvSpPr>
        <p:spPr>
          <a:xfrm>
            <a:off x="10965648" y="1820079"/>
            <a:ext cx="6716860" cy="6716860"/>
          </a:xfrm>
          <a:custGeom>
            <a:avLst/>
            <a:gdLst/>
            <a:ahLst/>
            <a:cxnLst/>
            <a:rect l="l" t="t" r="r" b="b"/>
            <a:pathLst>
              <a:path w="6716860" h="6716860">
                <a:moveTo>
                  <a:pt x="0" y="0"/>
                </a:moveTo>
                <a:lnTo>
                  <a:pt x="6716860" y="0"/>
                </a:lnTo>
                <a:lnTo>
                  <a:pt x="6716860" y="6716859"/>
                </a:lnTo>
                <a:lnTo>
                  <a:pt x="0" y="67168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028700" y="3914775"/>
            <a:ext cx="9182676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dirty="0">
                <a:solidFill>
                  <a:srgbClr val="F36825"/>
                </a:solidFill>
                <a:latin typeface="Muli Bold"/>
              </a:rPr>
              <a:t>DEMO</a:t>
            </a:r>
            <a:r>
              <a:rPr lang="en-US" sz="8000" dirty="0">
                <a:solidFill>
                  <a:srgbClr val="000000"/>
                </a:solidFill>
                <a:latin typeface="Muli Bold"/>
              </a:rPr>
              <a:t>NSTRATION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71016" y="7410359"/>
            <a:ext cx="3288284" cy="1141308"/>
          </a:xfrm>
          <a:custGeom>
            <a:avLst/>
            <a:gdLst/>
            <a:ahLst/>
            <a:cxnLst/>
            <a:rect l="l" t="t" r="r" b="b"/>
            <a:pathLst>
              <a:path w="3288284" h="1141308">
                <a:moveTo>
                  <a:pt x="0" y="0"/>
                </a:moveTo>
                <a:lnTo>
                  <a:pt x="3288284" y="0"/>
                </a:lnTo>
                <a:lnTo>
                  <a:pt x="3288284" y="1141308"/>
                </a:lnTo>
                <a:lnTo>
                  <a:pt x="0" y="11413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592320" y="-113766"/>
            <a:ext cx="21318725" cy="10590996"/>
            <a:chOff x="0" y="0"/>
            <a:chExt cx="9728074" cy="4832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728074" cy="4832840"/>
            </a:xfrm>
            <a:custGeom>
              <a:avLst/>
              <a:gdLst/>
              <a:ahLst/>
              <a:cxnLst/>
              <a:rect l="l" t="t" r="r" b="b"/>
              <a:pathLst>
                <a:path w="9728074" h="4832840">
                  <a:moveTo>
                    <a:pt x="9603614" y="4832840"/>
                  </a:moveTo>
                  <a:lnTo>
                    <a:pt x="124460" y="4832840"/>
                  </a:lnTo>
                  <a:cubicBezTo>
                    <a:pt x="55880" y="4832840"/>
                    <a:pt x="0" y="4776960"/>
                    <a:pt x="0" y="47083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603614" y="0"/>
                  </a:lnTo>
                  <a:cubicBezTo>
                    <a:pt x="9672194" y="0"/>
                    <a:pt x="9728074" y="55880"/>
                    <a:pt x="9728074" y="124460"/>
                  </a:cubicBezTo>
                  <a:lnTo>
                    <a:pt x="9728074" y="4708380"/>
                  </a:lnTo>
                  <a:cubicBezTo>
                    <a:pt x="9728074" y="4776960"/>
                    <a:pt x="9672194" y="4832840"/>
                    <a:pt x="9603614" y="48328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/>
          <p:cNvSpPr/>
          <p:nvPr/>
        </p:nvSpPr>
        <p:spPr>
          <a:xfrm flipH="1">
            <a:off x="13379131" y="5697655"/>
            <a:ext cx="2628231" cy="2635783"/>
          </a:xfrm>
          <a:custGeom>
            <a:avLst/>
            <a:gdLst/>
            <a:ahLst/>
            <a:cxnLst/>
            <a:rect l="l" t="t" r="r" b="b"/>
            <a:pathLst>
              <a:path w="2628231" h="2635783">
                <a:moveTo>
                  <a:pt x="2628231" y="0"/>
                </a:moveTo>
                <a:lnTo>
                  <a:pt x="0" y="0"/>
                </a:lnTo>
                <a:lnTo>
                  <a:pt x="0" y="2635783"/>
                </a:lnTo>
                <a:lnTo>
                  <a:pt x="2628231" y="2635783"/>
                </a:lnTo>
                <a:lnTo>
                  <a:pt x="2628231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908869" y="3556226"/>
            <a:ext cx="8470263" cy="2116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Do you have any </a:t>
            </a:r>
            <a:r>
              <a:rPr lang="en-US" sz="7000">
                <a:solidFill>
                  <a:srgbClr val="F36825"/>
                </a:solidFill>
                <a:latin typeface="Muli Ultra-Bold"/>
              </a:rPr>
              <a:t>questions</a:t>
            </a:r>
            <a:r>
              <a:rPr lang="en-US" sz="7000">
                <a:solidFill>
                  <a:srgbClr val="0E2C4B"/>
                </a:solidFill>
                <a:latin typeface="Muli Ultra-Bold"/>
              </a:rPr>
              <a:t>?</a:t>
            </a:r>
          </a:p>
        </p:txBody>
      </p:sp>
      <p:sp>
        <p:nvSpPr>
          <p:cNvPr id="7" name="Freeform 7"/>
          <p:cNvSpPr/>
          <p:nvPr/>
        </p:nvSpPr>
        <p:spPr>
          <a:xfrm>
            <a:off x="2470041" y="2784527"/>
            <a:ext cx="2223383" cy="771699"/>
          </a:xfrm>
          <a:custGeom>
            <a:avLst/>
            <a:gdLst/>
            <a:ahLst/>
            <a:cxnLst/>
            <a:rect l="l" t="t" r="r" b="b"/>
            <a:pathLst>
              <a:path w="2223383" h="771699">
                <a:moveTo>
                  <a:pt x="0" y="0"/>
                </a:moveTo>
                <a:lnTo>
                  <a:pt x="2223383" y="0"/>
                </a:lnTo>
                <a:lnTo>
                  <a:pt x="2223383" y="771699"/>
                </a:lnTo>
                <a:lnTo>
                  <a:pt x="0" y="7716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1251902">
            <a:off x="2297276" y="1924267"/>
            <a:ext cx="2945311" cy="1144990"/>
          </a:xfrm>
          <a:custGeom>
            <a:avLst/>
            <a:gdLst/>
            <a:ahLst/>
            <a:cxnLst/>
            <a:rect l="l" t="t" r="r" b="b"/>
            <a:pathLst>
              <a:path w="2945311" h="1144990">
                <a:moveTo>
                  <a:pt x="0" y="0"/>
                </a:moveTo>
                <a:lnTo>
                  <a:pt x="2945311" y="0"/>
                </a:lnTo>
                <a:lnTo>
                  <a:pt x="2945311" y="1144990"/>
                </a:lnTo>
                <a:lnTo>
                  <a:pt x="0" y="1144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415</Words>
  <Application>Microsoft Office PowerPoint</Application>
  <PresentationFormat>Custom</PresentationFormat>
  <Paragraphs>66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Calibri</vt:lpstr>
      <vt:lpstr>Muli</vt:lpstr>
      <vt:lpstr>Muli Semi-Bold</vt:lpstr>
      <vt:lpstr>Muli Bold</vt:lpstr>
      <vt:lpstr>Muli Ultra-Bold</vt:lpstr>
      <vt:lpstr>Arial</vt:lpstr>
      <vt:lpstr>Absolutely Sharp 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Encryption of data at Rest</dc:title>
  <cp:lastModifiedBy>Rajat Dulal</cp:lastModifiedBy>
  <cp:revision>2</cp:revision>
  <dcterms:created xsi:type="dcterms:W3CDTF">2006-08-16T00:00:00Z</dcterms:created>
  <dcterms:modified xsi:type="dcterms:W3CDTF">2024-01-18T21:00:35Z</dcterms:modified>
  <dc:identifier>DAF6NV1XFE4</dc:identifier>
</cp:coreProperties>
</file>

<file path=docProps/thumbnail.jpeg>
</file>